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Academy" charset="1" panose="00000000000000000000"/>
      <p:regular r:id="rId19"/>
    </p:embeddedFont>
    <p:embeddedFont>
      <p:font typeface="Codec Pro Bold" charset="1" panose="00000600000000000000"/>
      <p:regular r:id="rId20"/>
    </p:embeddedFont>
    <p:embeddedFont>
      <p:font typeface="Codec Pro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055" y="1027053"/>
            <a:ext cx="17237637" cy="578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1"/>
              </a:lnSpc>
              <a:spcBef>
                <a:spcPct val="0"/>
              </a:spcBef>
            </a:pPr>
            <a:r>
              <a:rPr lang="en-US" b="true" sz="108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Classifying Cybersecurity Incidents with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4233" y="1878291"/>
            <a:ext cx="12939534" cy="134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6"/>
              </a:lnSpc>
            </a:pPr>
            <a:r>
              <a:rPr lang="en-US" b="true" sz="96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Final Model: 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41618"/>
            <a:ext cx="16230600" cy="574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US" b="true" sz="4632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Metrics:</a:t>
            </a:r>
          </a:p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Accuracy: 90%</a:t>
            </a:r>
          </a:p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Macro avg F1-score: 90%</a:t>
            </a:r>
          </a:p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Weighted avg F1-score: 90%</a:t>
            </a:r>
          </a:p>
          <a:p>
            <a:pPr algn="ctr">
              <a:lnSpc>
                <a:spcPts val="6485"/>
              </a:lnSpc>
            </a:pPr>
            <a:r>
              <a:rPr lang="en-US" b="true" sz="4632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Strengths:</a:t>
            </a:r>
          </a:p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imbalanced data well.</a:t>
            </a:r>
          </a:p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robust generalization.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0280" y="2948306"/>
            <a:ext cx="11205866" cy="46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08"/>
              </a:lnSpc>
              <a:spcBef>
                <a:spcPct val="0"/>
              </a:spcBef>
            </a:pPr>
          </a:p>
          <a:p>
            <a:pPr algn="just" marL="876756" indent="-438378" lvl="1">
              <a:lnSpc>
                <a:spcPts val="5685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Subtitle: Enhancing Security Operations Center (SOC) Efficiency</a:t>
            </a:r>
          </a:p>
          <a:p>
            <a:pPr algn="just" marL="876756" indent="-438378" lvl="1">
              <a:lnSpc>
                <a:spcPts val="5685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: </a:t>
            </a:r>
            <a:r>
              <a:rPr lang="en-US" sz="4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Aashifa. A</a:t>
            </a:r>
          </a:p>
          <a:p>
            <a:pPr algn="just" marL="876756" indent="-438378" lvl="1">
              <a:lnSpc>
                <a:spcPts val="5685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Date: January 2025</a:t>
            </a:r>
          </a:p>
          <a:p>
            <a:pPr algn="just">
              <a:lnSpc>
                <a:spcPts val="690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423408" y="188468"/>
            <a:ext cx="197644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07" y="262607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1669490" y="4338406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04002" y="2474807"/>
            <a:ext cx="8529915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09917" y="5449115"/>
            <a:ext cx="10512803" cy="36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 analysts face challenges in managing high volumes of cybersecurity incidents.</a:t>
            </a:r>
          </a:p>
          <a:p>
            <a:pPr algn="just" marL="630139" indent="-315070" lvl="1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triage processes are time-consuming and error-prone.</a:t>
            </a:r>
          </a:p>
          <a:p>
            <a:pPr algn="just" marL="630139" indent="-315070" lvl="1">
              <a:lnSpc>
                <a:spcPts val="4086"/>
              </a:lnSpc>
              <a:spcBef>
                <a:spcPct val="0"/>
              </a:spcBef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Goal: Develop an ML model to predict triage grades (TP, BP, FP) for incidents using historical data.</a:t>
            </a:r>
          </a:p>
          <a:p>
            <a:pPr algn="just">
              <a:lnSpc>
                <a:spcPts val="408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447610" y="188468"/>
            <a:ext cx="405309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6373" y="1793824"/>
            <a:ext cx="14255374" cy="109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b="true" sz="811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31163"/>
            <a:ext cx="16494395" cy="707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157" indent="-379079" lvl="1">
              <a:lnSpc>
                <a:spcPts val="4916"/>
              </a:lnSpc>
              <a:buFont typeface="Arial"/>
              <a:buChar char="•"/>
            </a:pPr>
            <a:r>
              <a:rPr lang="en-US" b="true" sz="35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Dataset: GUIDE dataset with structured features representing cybersecurity incidents.</a:t>
            </a:r>
          </a:p>
          <a:p>
            <a:pPr algn="l" marL="758157" indent="-379079" lvl="1">
              <a:lnSpc>
                <a:spcPts val="4916"/>
              </a:lnSpc>
              <a:buFont typeface="Arial"/>
              <a:buChar char="•"/>
            </a:pPr>
            <a:r>
              <a:rPr lang="en-US" b="true" sz="35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Class Labels: True Positive (TP), Benign Positive (BP), False Positive (FP).</a:t>
            </a:r>
          </a:p>
          <a:p>
            <a:pPr algn="l" marL="758157" indent="-379079" lvl="1">
              <a:lnSpc>
                <a:spcPts val="4916"/>
              </a:lnSpc>
              <a:buFont typeface="Arial"/>
              <a:buChar char="•"/>
            </a:pPr>
            <a:r>
              <a:rPr lang="en-US" b="true" sz="35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Data: Provided in a separate file.</a:t>
            </a:r>
          </a:p>
          <a:p>
            <a:pPr algn="l" marL="758157" indent="-379079" lvl="1">
              <a:lnSpc>
                <a:spcPts val="4916"/>
              </a:lnSpc>
              <a:buFont typeface="Arial"/>
              <a:buChar char="•"/>
            </a:pPr>
            <a:r>
              <a:rPr lang="en-US" b="true" sz="35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 Data: Provided in a separate file.</a:t>
            </a:r>
          </a:p>
          <a:p>
            <a:pPr algn="l" marL="758157" indent="-379079" lvl="1">
              <a:lnSpc>
                <a:spcPts val="4916"/>
              </a:lnSpc>
              <a:buFont typeface="Arial"/>
              <a:buChar char="•"/>
            </a:pPr>
            <a:r>
              <a:rPr lang="en-US" b="true" sz="35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Features:</a:t>
            </a:r>
          </a:p>
          <a:p>
            <a:pPr algn="l">
              <a:lnSpc>
                <a:spcPts val="4916"/>
              </a:lnSpc>
            </a:pPr>
            <a:r>
              <a:rPr lang="en-US" sz="35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     i) Incident severity, alert category, response time, etc.</a:t>
            </a:r>
          </a:p>
          <a:p>
            <a:pPr algn="l">
              <a:lnSpc>
                <a:spcPts val="4916"/>
              </a:lnSpc>
            </a:pPr>
            <a:r>
              <a:rPr lang="en-US" sz="35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     ii) Selected top 13 features for model training.</a:t>
            </a:r>
          </a:p>
          <a:p>
            <a:pPr algn="l">
              <a:lnSpc>
                <a:spcPts val="4916"/>
              </a:lnSpc>
            </a:pPr>
          </a:p>
          <a:p>
            <a:pPr algn="l">
              <a:lnSpc>
                <a:spcPts val="3796"/>
              </a:lnSpc>
            </a:pPr>
          </a:p>
          <a:p>
            <a:pPr algn="l">
              <a:lnSpc>
                <a:spcPts val="3796"/>
              </a:lnSpc>
            </a:pPr>
            <a:r>
              <a:rPr lang="en-US" sz="27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              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155" y="1774774"/>
            <a:ext cx="13235691" cy="156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8"/>
              </a:lnSpc>
            </a:pPr>
            <a:r>
              <a:rPr lang="en-US" b="true" sz="110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48710"/>
            <a:ext cx="16230600" cy="612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24" indent="-372362" lvl="1">
              <a:lnSpc>
                <a:spcPts val="4829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Cleaning:</a:t>
            </a:r>
          </a:p>
          <a:p>
            <a:pPr algn="l" marL="1489448" indent="-496483" lvl="2">
              <a:lnSpc>
                <a:spcPts val="4829"/>
              </a:lnSpc>
              <a:buFont typeface="Arial"/>
              <a:buChar char="⚬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Handled missing values and removed duplicates.</a:t>
            </a:r>
          </a:p>
          <a:p>
            <a:pPr algn="l" marL="1489448" indent="-496483" lvl="2">
              <a:lnSpc>
                <a:spcPts val="4829"/>
              </a:lnSpc>
              <a:buFont typeface="Arial"/>
              <a:buChar char="⚬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categorical features into numerical form.</a:t>
            </a:r>
          </a:p>
          <a:p>
            <a:pPr algn="l" marL="744724" indent="-372362" lvl="1">
              <a:lnSpc>
                <a:spcPts val="4829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 Imbalance Handling:</a:t>
            </a:r>
          </a:p>
          <a:p>
            <a:pPr algn="l" marL="1515618" indent="-505206" lvl="2">
              <a:lnSpc>
                <a:spcPts val="4913"/>
              </a:lnSpc>
              <a:buFont typeface="Arial"/>
              <a:buChar char="⚬"/>
            </a:pPr>
            <a:r>
              <a:rPr lang="en-US" sz="35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SMOTE (Synthetic Minority Oversampling Technique) to balance classes.</a:t>
            </a:r>
          </a:p>
          <a:p>
            <a:pPr algn="l" marL="744724" indent="-372362" lvl="1">
              <a:lnSpc>
                <a:spcPts val="4829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Sampling for Efficiency:</a:t>
            </a:r>
          </a:p>
          <a:p>
            <a:pPr algn="l" marL="1489448" indent="-496483" lvl="2">
              <a:lnSpc>
                <a:spcPts val="4829"/>
              </a:lnSpc>
              <a:spcBef>
                <a:spcPct val="0"/>
              </a:spcBef>
              <a:buFont typeface="Arial"/>
              <a:buChar char="⚬"/>
            </a:pPr>
            <a:r>
              <a:rPr lang="en-US" sz="3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10% of the data for initial experiments to optimize computational efficiency.</a:t>
            </a:r>
          </a:p>
          <a:p>
            <a:pPr algn="ctr">
              <a:lnSpc>
                <a:spcPts val="482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029836" y="188468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0979" y="792607"/>
            <a:ext cx="16766041" cy="108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b="true" sz="79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 (EDA)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4034" y="2444066"/>
            <a:ext cx="18003966" cy="759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5083" indent="-362542" lvl="1">
              <a:lnSpc>
                <a:spcPts val="4701"/>
              </a:lnSpc>
              <a:buFont typeface="Arial"/>
              <a:buChar char="•"/>
            </a:pPr>
            <a:r>
              <a:rPr lang="en-US" b="true" sz="335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EDA Insights: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Class Distribution: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i)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Imbalance observed in TP, BP, and FP classes.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ii)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Visualization: Bar chart depicting the class distribution.</a:t>
            </a:r>
          </a:p>
          <a:p>
            <a:pPr algn="l" marL="725083" indent="-362542" lvl="1">
              <a:lnSpc>
                <a:spcPts val="4701"/>
              </a:lnSpc>
              <a:buFont typeface="Arial"/>
              <a:buChar char="•"/>
            </a:pPr>
            <a:r>
              <a:rPr lang="en-US" b="true" sz="335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Severity vs. Response Time: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i)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Higher severity incidents cluster in critical zones.</a:t>
            </a:r>
          </a:p>
          <a:p>
            <a:pPr algn="l">
              <a:lnSpc>
                <a:spcPts val="4701"/>
              </a:lnSpc>
            </a:pP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ii)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Visualization: Scatter plot showing the relationship between severity and response time.</a:t>
            </a:r>
          </a:p>
          <a:p>
            <a:pPr algn="l" marL="725083" indent="-362542" lvl="1">
              <a:lnSpc>
                <a:spcPts val="4701"/>
              </a:lnSpc>
              <a:buFont typeface="Arial"/>
              <a:buChar char="•"/>
            </a:pPr>
            <a:r>
              <a:rPr lang="en-US" b="true" sz="335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Alert Categories and Triage Outcomes: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i)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Patterns in alert handling and triage grades revealed.</a:t>
            </a:r>
          </a:p>
          <a:p>
            <a:pPr algn="l">
              <a:lnSpc>
                <a:spcPts val="4701"/>
              </a:lnSpc>
            </a:pPr>
            <a:r>
              <a:rPr lang="en-US" sz="335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ii) </a:t>
            </a:r>
            <a:r>
              <a:rPr lang="en-US" sz="33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Visualization: Heatmap showcasing the frequency of alert categories against triage grades.</a:t>
            </a:r>
          </a:p>
          <a:p>
            <a:pPr algn="just">
              <a:lnSpc>
                <a:spcPts val="368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8016" y="2455757"/>
            <a:ext cx="9663078" cy="142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9"/>
              </a:lnSpc>
            </a:pPr>
            <a:r>
              <a:rPr lang="en-US" sz="100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Selection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7632" y="4616426"/>
            <a:ext cx="12272015" cy="551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6657" indent="-478328" lvl="1">
              <a:lnSpc>
                <a:spcPts val="6203"/>
              </a:lnSpc>
              <a:buFont typeface="Arial"/>
              <a:buChar char="•"/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Evaluated multiple ML models:</a:t>
            </a:r>
          </a:p>
          <a:p>
            <a:pPr algn="just">
              <a:lnSpc>
                <a:spcPts val="6203"/>
              </a:lnSpc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i) </a:t>
            </a: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Logistic Regression</a:t>
            </a:r>
          </a:p>
          <a:p>
            <a:pPr algn="just">
              <a:lnSpc>
                <a:spcPts val="6203"/>
              </a:lnSpc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ii) Decision Tree</a:t>
            </a:r>
          </a:p>
          <a:p>
            <a:pPr algn="just">
              <a:lnSpc>
                <a:spcPts val="6203"/>
              </a:lnSpc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iii) Random Forest</a:t>
            </a:r>
          </a:p>
          <a:p>
            <a:pPr algn="just">
              <a:lnSpc>
                <a:spcPts val="6203"/>
              </a:lnSpc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iv) LightGBM</a:t>
            </a:r>
          </a:p>
          <a:p>
            <a:pPr algn="just">
              <a:lnSpc>
                <a:spcPts val="6203"/>
              </a:lnSpc>
            </a:pPr>
            <a:r>
              <a:rPr lang="en-US" sz="44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v) XGBoost</a:t>
            </a:r>
          </a:p>
          <a:p>
            <a:pPr algn="just">
              <a:lnSpc>
                <a:spcPts val="62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328" y="1939030"/>
            <a:ext cx="6311835" cy="64089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08316" y="773557"/>
            <a:ext cx="14620625" cy="140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8"/>
              </a:lnSpc>
            </a:pPr>
            <a:r>
              <a:rPr lang="en-US" sz="997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 Tuning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62080" y="2358808"/>
            <a:ext cx="11496249" cy="792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0443" indent="-370221" lvl="1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Approach: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RandomizedSearchCV for efficient hyperparameter tuning.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Performed cross-validation to ensure generalization.</a:t>
            </a:r>
          </a:p>
          <a:p>
            <a:pPr algn="just" marL="740443" indent="-370221" lvl="1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Hyperparameter Grid: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max_depth: [3, 5, 7]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n_estimators: [100, 200, 300]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learning_rate: [0.01, 0.001, 0.2]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subsample: [0.8, 1.0]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colsample_bytree: [0.8, 1.0]</a:t>
            </a:r>
          </a:p>
          <a:p>
            <a:pPr algn="just" marL="1480886" indent="-493629" lvl="2">
              <a:lnSpc>
                <a:spcPts val="4801"/>
              </a:lnSpc>
              <a:buFont typeface="Arial"/>
              <a:buChar char="⚬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scale_pos_weight: [1, 2, 3]</a:t>
            </a:r>
          </a:p>
          <a:p>
            <a:pPr algn="just">
              <a:lnSpc>
                <a:spcPts val="480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3747" y="4609488"/>
            <a:ext cx="5637384" cy="6812549"/>
          </a:xfrm>
          <a:custGeom>
            <a:avLst/>
            <a:gdLst/>
            <a:ahLst/>
            <a:cxnLst/>
            <a:rect r="r" b="b" t="t" l="l"/>
            <a:pathLst>
              <a:path h="6812549" w="5637384">
                <a:moveTo>
                  <a:pt x="0" y="0"/>
                </a:moveTo>
                <a:lnTo>
                  <a:pt x="5637384" y="0"/>
                </a:lnTo>
                <a:lnTo>
                  <a:pt x="5637384" y="6812549"/>
                </a:lnTo>
                <a:lnTo>
                  <a:pt x="0" y="681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3553" y="1114425"/>
            <a:ext cx="16951188" cy="114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812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Insights and Comparisons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8095" y="2768906"/>
            <a:ext cx="14926646" cy="768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3152" indent="-361576" lvl="1">
              <a:lnSpc>
                <a:spcPts val="4689"/>
              </a:lnSpc>
              <a:buFont typeface="Arial"/>
              <a:buChar char="•"/>
            </a:pPr>
            <a:r>
              <a:rPr lang="en-US" b="true" sz="3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Regression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 marL="1446304" indent="-482101" lvl="2">
              <a:lnSpc>
                <a:spcPts val="4689"/>
              </a:lnSpc>
              <a:buFont typeface="Arial"/>
              <a:buChar char="⚬"/>
            </a:pP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% accuracy with quick training and interpretability.</a:t>
            </a:r>
          </a:p>
          <a:p>
            <a:pPr algn="just" marL="1446304" indent="-482101" lvl="2">
              <a:lnSpc>
                <a:spcPts val="4689"/>
              </a:lnSpc>
              <a:buFont typeface="Arial"/>
              <a:buChar char="⚬"/>
            </a:pP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Struggles with complex data patterns and minority class precision.</a:t>
            </a:r>
          </a:p>
          <a:p>
            <a:pPr algn="just" marL="723152" indent="-361576" lvl="1">
              <a:lnSpc>
                <a:spcPts val="4689"/>
              </a:lnSpc>
              <a:buFont typeface="Arial"/>
              <a:buChar char="•"/>
            </a:pPr>
            <a:r>
              <a:rPr lang="en-US" b="true" sz="3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Perfect fit on training data(100%) but overfits test data.</a:t>
            </a:r>
          </a:p>
          <a:p>
            <a:pPr algn="just" marL="723152" indent="-361576" lvl="1">
              <a:lnSpc>
                <a:spcPts val="4689"/>
              </a:lnSpc>
              <a:buFont typeface="Arial"/>
              <a:buChar char="•"/>
            </a:pPr>
            <a:r>
              <a:rPr lang="en-US" b="true" sz="3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Balanced performance(82%) but lags in precision for TP and BP.</a:t>
            </a:r>
          </a:p>
          <a:p>
            <a:pPr algn="just" marL="723152" indent="-361576" lvl="1">
              <a:lnSpc>
                <a:spcPts val="4689"/>
              </a:lnSpc>
              <a:buFont typeface="Arial"/>
              <a:buChar char="•"/>
            </a:pPr>
            <a:r>
              <a:rPr lang="en-US" b="true" sz="3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LightGBM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Combines speed and accuracy, achieving 87% accuracy.</a:t>
            </a:r>
          </a:p>
          <a:p>
            <a:pPr algn="just" marL="723152" indent="-361576" lvl="1">
              <a:lnSpc>
                <a:spcPts val="468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  <a:r>
              <a:rPr lang="en-US" sz="3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Outperforms all with 90% accuracy and highest F1-scores.</a:t>
            </a:r>
          </a:p>
          <a:p>
            <a:pPr algn="just">
              <a:lnSpc>
                <a:spcPts val="468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301483" y="-171450"/>
            <a:ext cx="986517" cy="8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  <a:spcBef>
                <a:spcPct val="0"/>
              </a:spcBef>
            </a:pPr>
            <a:r>
              <a:rPr lang="en-US" sz="4419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DAGcOKWo1Z4</dc:identifier>
  <dcterms:modified xsi:type="dcterms:W3CDTF">2011-08-01T06:04:30Z</dcterms:modified>
  <cp:revision>1</cp:revision>
  <dc:title>Artificial Intelligence</dc:title>
</cp:coreProperties>
</file>